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embeddedFontLst>
    <p:embeddedFont>
      <p:font typeface="Libre Baskerville"/>
      <p:regular r:id="rId51"/>
      <p:bold r:id="rId52"/>
      <p:italic r:id="rId53"/>
    </p:embeddedFon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Baskerville-regular.fntdata"/><Relationship Id="rId50" Type="http://schemas.openxmlformats.org/officeDocument/2006/relationships/slide" Target="slides/slide45.xml"/><Relationship Id="rId53" Type="http://schemas.openxmlformats.org/officeDocument/2006/relationships/font" Target="fonts/LibreBaskerville-italic.fntdata"/><Relationship Id="rId52" Type="http://schemas.openxmlformats.org/officeDocument/2006/relationships/font" Target="fonts/LibreBaskerville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decentralized -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This means that there is no one single Forex market, like in stock trading and local stock exchanges, for example.</a:t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.png" id="75" name="Shape 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le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dy copy">
  <p:cSld name="Title with body cop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/>
        </p:nvSpPr>
        <p:spPr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Headline Lorem Ipsum</a:t>
            </a:r>
            <a:b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content.</a:t>
            </a:r>
            <a:endParaRPr/>
          </a:p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2906713"/>
            <a:ext cx="8229600" cy="1436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575050" y="762000"/>
            <a:ext cx="5111750" cy="53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1524000"/>
            <a:ext cx="3008313" cy="4602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1792288" y="838199"/>
            <a:ext cx="5486400" cy="388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Shape 14"/>
          <p:cNvSpPr txBox="1"/>
          <p:nvPr>
            <p:ph type="title"/>
          </p:nvPr>
        </p:nvSpPr>
        <p:spPr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red_neu_logo.png" id="15" name="Shape 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457200" y="6096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457200" y="838200"/>
            <a:ext cx="8229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60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60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FOREX</a:t>
            </a:r>
            <a:endParaRPr b="0" i="0" sz="60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3276600"/>
            <a:ext cx="8229600" cy="284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INFO7374 - Machine Learning in Finance - Project Final Presentation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Members: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Vignesh Thiagarajan</a:t>
            </a:r>
            <a:endParaRPr sz="1400"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Simi Foss</a:t>
            </a:r>
            <a:endParaRPr sz="1400"/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Jocelyn Quadras</a:t>
            </a:r>
            <a:endParaRPr sz="1400"/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Sanket Kumar</a:t>
            </a:r>
            <a:endParaRPr sz="1400"/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Ajay Vishwanathan</a:t>
            </a:r>
            <a:endParaRPr sz="1400"/>
          </a:p>
          <a:p>
            <a:pPr indent="0" lvl="0" marL="0" marR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Shreyansh Singh</a:t>
            </a:r>
            <a:endParaRPr sz="1400"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Yen remains a </a:t>
            </a: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 haven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currency, meaning in times of investor stress or market turmoil, the Japanese yen appreciates. This was evident during the Great Recession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Yen tends to weaken when the global economy is strong.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 rate differential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the Federal Reserve (Fed) and the Bank of Japan (BoJ) 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USD/JPY is correlated with gold.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Shape 142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USD/JPY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most popular China Yuan Renminbi exchange </a:t>
            </a:r>
            <a:r>
              <a:rPr lang="en-US" sz="2000"/>
              <a:t>pair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 USD:CNY.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period from 1997 to 2005, the China used conventional dollar peg system, and the Chinese yuan was valued  at approximately 8.3 CNY per U.S. dollar. 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2005, the Chinese government transitioned to a managed floating rate system and revalued the CNY to 8.1 per USD</a:t>
            </a: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 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People's Bank of China (PBOC) devalued the yuan by nearly 2 percent on Aug. 11</a:t>
            </a:r>
            <a:r>
              <a:rPr lang="en-US" sz="2000"/>
              <a:t>, 2015., weaker against the US dollar</a:t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PBOC called it a free-market reform.</a:t>
            </a:r>
            <a:endParaRPr sz="20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Shape 148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USD/CNY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low yuan encourages over-investment in China’s export manufacturing sector at the expense of the domestic market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undervalued currency makes imports into China more expensive and out of reach for the ordinary citizen.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Shape 154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USD/CNY(cont.)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 Rate Differential between the Reserve Bank of Australia (RBA) and the Federal Reserve (Fed)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Australia is the largest gold, coal and iron ore exporter, and therefore the plight of its currency is heavily dependent on them.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Australian dollar also tends to track equities, so when these markets began to capitulate back in 2008 so too did the AUD.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commodity slump of 2015 that saw oil prices hit decade lows and both iron ore and coal prices slumped, the Australian dollar weakened sharply.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AUD/USD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 rate differential between the Federal Reserve (Fed) and the Bank of Canada (BoC)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value of the Canadian dollar is highly correlated with the price of commodities, especially oil.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price of oil dictates the health of the economy.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2016, when oil prices slumped to decade-lows, trading below $30 a barrel, the Canadian dollar hit a record low, trading to 1.46, meaning it required 1.46 Canadian dollars to buy 1 U.S. dollar. 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Although the correlation is never static, over the last ten to fifteen years, the Canadian dollar has held a positive correlation to oil of more than 75% on average.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Shape 167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USD/CAD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 rate differential between the Bank of England (BoE) and the Federal Reserve (Fed) 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Great Recession, the value of the British pound fell sharply. In 2007, the GBP/USD traded to an all-time high above 2.10, before falling below 1.40, losing over a third of its value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GBP/USD had another sharp decline in June 2016, when Britain voted to leave the European Union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GBP/USD pair fell 10 percent in one trading session and lost nearly 20 percent in the month proceeding the Brexit vote.</a:t>
            </a:r>
            <a:endParaRPr/>
          </a:p>
        </p:txBody>
      </p:sp>
      <p:sp>
        <p:nvSpPr>
          <p:cNvPr id="173" name="Shape 173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GBP/USD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457200" y="2159750"/>
            <a:ext cx="8229600" cy="396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Relative Strength Index(RSI)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Moving Average Trading Strategy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Bollinger Bands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Principal Component Analysis(PCA)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Kalman Filters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0" name="Shape 180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Strategies, Models and Indicators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 indicator which is used to analyze trending markets and waves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It is primarily used to identify </a:t>
            </a:r>
            <a:r>
              <a:rPr lang="en-US" sz="2000"/>
              <a:t>overbought</a:t>
            </a:r>
            <a:r>
              <a:rPr lang="en-US" sz="2000"/>
              <a:t> and oversold condition in the trading of an asset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RSI is widely used as an oscillator that indicates a market is overbought when the RSI value is over 70 and indicates oversold conditions when RSI readings are under 30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</a:rPr>
              <a:t>RSI = 100 - [100 / (1 + RS)]  </a:t>
            </a:r>
            <a:endParaRPr sz="2000">
              <a:highlight>
                <a:srgbClr val="FFFFFF"/>
              </a:highlight>
            </a:endParaRPr>
          </a:p>
          <a:p>
            <a:pPr indent="45720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FF"/>
                </a:highlight>
              </a:rPr>
              <a:t>where RS (Relative Strength) = average gain</a:t>
            </a:r>
            <a:r>
              <a:rPr lang="en-US" sz="2000">
                <a:highlight>
                  <a:srgbClr val="FFFFFF"/>
                </a:highlight>
              </a:rPr>
              <a:t> / a</a:t>
            </a:r>
            <a:r>
              <a:rPr lang="en-US" sz="2000">
                <a:highlight>
                  <a:srgbClr val="FFFFFF"/>
                </a:highlight>
              </a:rPr>
              <a:t>verage loss</a:t>
            </a:r>
            <a:endParaRPr sz="2000"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Shape 186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RSI indicator (Relative Strength Index)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5" y="718300"/>
            <a:ext cx="820535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moving average crossover is when the price of an asset moves from one side of a moving average to the other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change in momentum and indicates that strong move is likely approaching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Buy Signal : When Short Moving Average crosses Long Moving Average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Sell Signal : When Long Moving Average crosses Short Moving Average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 simplifies the price chart and cuts down the amount of noise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 with short term will react much quicker to price change than MA with long term period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9" name="Shape 199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12030"/>
                </a:solidFill>
                <a:latin typeface="Arial"/>
                <a:ea typeface="Arial"/>
                <a:cs typeface="Arial"/>
                <a:sym typeface="Arial"/>
              </a:rPr>
              <a:t>Moving Average Trading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Forex stands for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Foreign Exchange market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Forex market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Forex market is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largest financial market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world [</a:t>
            </a:r>
            <a:r>
              <a:rPr lang="en-US" sz="1800"/>
              <a:t> daily average turnover of US$3.2 trillion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Forex market is open 24 hours a day, 5 days a week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Currencies are always traded in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</a:t>
            </a:r>
            <a:endParaRPr b="1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buy and you can sell currency pairs 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Shape 88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'F</a:t>
            </a:r>
            <a:r>
              <a:rPr b="1" lang="en-US"/>
              <a:t>OREX</a:t>
            </a:r>
            <a:r>
              <a:rPr b="1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b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600200"/>
            <a:ext cx="8229600" cy="509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Steps: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Loopback periods: short window = 150 days and long window = 300 days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Compute short and long moving averages over respective short and long time windows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Generate signals when short moving average crosses the long moving average for a period greater than the shortest  moving average window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Actual trading orders is generated by taking the difference of the signals to distinguish between long and short positions (-1 Sell, Buy -1)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C12030"/>
                </a:solidFill>
                <a:latin typeface="Arial"/>
                <a:ea typeface="Arial"/>
                <a:cs typeface="Arial"/>
                <a:sym typeface="Arial"/>
              </a:rPr>
              <a:t>Moving Average Trading Strategy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5" y="1600200"/>
            <a:ext cx="8569950" cy="48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Trading signals for US to EU currency pair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Advice </a:t>
            </a:r>
            <a:r>
              <a:rPr lang="en-US" sz="1800"/>
              <a:t>signals for US to EU currency pair</a:t>
            </a:r>
            <a:endParaRPr sz="1800"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300"/>
            <a:ext cx="8839201" cy="444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37" y="1681475"/>
            <a:ext cx="8018326" cy="46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Trading signals for US to JP currency pair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Advice signals for US to JP currency pair</a:t>
            </a:r>
            <a:endParaRPr sz="1800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1300"/>
            <a:ext cx="8839201" cy="41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99" y="1743824"/>
            <a:ext cx="7166650" cy="44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Backtesting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457200" y="92595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Analysis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0" y="1781875"/>
            <a:ext cx="8821650" cy="3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457200" y="2159750"/>
            <a:ext cx="8229600" cy="396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Daily percentage change 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Cumulative daily returns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Volatility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5" name="Shape 255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Financial Analysis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" y="1149400"/>
            <a:ext cx="3458501" cy="2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90263"/>
            <a:ext cx="4037549" cy="287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50" y="3905975"/>
            <a:ext cx="3458499" cy="26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4060954"/>
            <a:ext cx="4037552" cy="2473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ctrTitle"/>
          </p:nvPr>
        </p:nvSpPr>
        <p:spPr>
          <a:xfrm>
            <a:off x="570050" y="8260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Daily Percentage Change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5" y="933875"/>
            <a:ext cx="3889651" cy="24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775" y="933875"/>
            <a:ext cx="4230676" cy="25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425" y="3701574"/>
            <a:ext cx="4990762" cy="30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Average daily turnover in global foreign exchange markets is estimated at $3.21 trillion.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The Break Up of this $3.21 is as follows:-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$1.005 trillion in spot transactions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$362 billion in outright forwards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$1.714 trillion in foreign exchange swaps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$129 billion estimated gaps in reporting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85% of all daily transactions involve trading a group of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currencies known as the "Majors."</a:t>
            </a:r>
            <a:endParaRPr sz="2400"/>
          </a:p>
        </p:txBody>
      </p:sp>
      <p:sp>
        <p:nvSpPr>
          <p:cNvPr id="95" name="Shape 95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/>
              <a:t>'FOREX Market'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0" y="1209925"/>
            <a:ext cx="8191849" cy="545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>
            <p:ph type="ctrTitle"/>
          </p:nvPr>
        </p:nvSpPr>
        <p:spPr>
          <a:xfrm>
            <a:off x="570050" y="8260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Cumulative Daily Return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5" y="814600"/>
            <a:ext cx="8205351" cy="59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5500"/>
            <a:ext cx="8839201" cy="52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Volatility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ctrTitle"/>
          </p:nvPr>
        </p:nvSpPr>
        <p:spPr>
          <a:xfrm>
            <a:off x="507000" y="1169500"/>
            <a:ext cx="8229600" cy="32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Volatility</a:t>
            </a:r>
            <a:endParaRPr sz="180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88" y="1492900"/>
            <a:ext cx="8726624" cy="50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Bollinger Bands are non-static indicators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change their shape based on recent price action and accurately measure momentum and volatility.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analyze trend strength: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1. During strong trends, price stays close to the outer band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2. If price pulls away from the outer band as the trend continues, it 	shows fading momentum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3. Repeated pushes into the outer bands that don’t actually reach 	the band show a lack of power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4. A break of the moving average is often the signal that a trend is 	ending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Shape 306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Bollinger Bands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t/>
            </a:r>
            <a:endParaRPr sz="2000"/>
          </a:p>
        </p:txBody>
      </p:sp>
      <p:sp>
        <p:nvSpPr>
          <p:cNvPr id="312" name="Shape 312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Bollinger Bands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5" y="1600200"/>
            <a:ext cx="8770402" cy="50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Bollinger Bands - USD-EUR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125"/>
            <a:ext cx="9144001" cy="53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440375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Approximately 90% of price action occurs between the two bands. </a:t>
            </a:r>
            <a:endParaRPr sz="18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Any breakout above or below the bands is a major event.</a:t>
            </a:r>
            <a:endParaRPr sz="18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mistake most people make is believing that that price hitting or exceeding one of the bands is a signal to buy or sell. </a:t>
            </a:r>
            <a:endParaRPr sz="18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8" name="Shape 328"/>
          <p:cNvSpPr txBox="1"/>
          <p:nvPr>
            <p:ph type="ctrTitle"/>
          </p:nvPr>
        </p:nvSpPr>
        <p:spPr>
          <a:xfrm>
            <a:off x="457200" y="76555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Bollinger Bands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646950"/>
            <a:ext cx="7568951" cy="32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Bollinger Bands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0275"/>
            <a:ext cx="4572000" cy="26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26425"/>
            <a:ext cx="4572001" cy="27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70275"/>
            <a:ext cx="4572000" cy="26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75" y="4126425"/>
            <a:ext cx="4631677" cy="2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It is a recursive solution to estimate and predict discrete data</a:t>
            </a:r>
            <a:endParaRPr sz="2000"/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It is a predictor, corrector type estimator that minimises the estimated error co</a:t>
            </a:r>
            <a:r>
              <a:rPr lang="en-US" sz="2000"/>
              <a:t>variance with each new measurement</a:t>
            </a:r>
            <a:endParaRPr sz="2000"/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Ideally used for systems that are continuously changing as they are light on memory</a:t>
            </a:r>
            <a:endParaRPr sz="2000"/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underlying model is similar to a hidden Markov model except that the state space of the latent variables is continuous and all latent and observed variables have Gaussian distributions</a:t>
            </a:r>
            <a:endParaRPr sz="2000"/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7" name="Shape 347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Kalman Filter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24-hour forex trading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Superior liquidity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100:1 Leverage in forex trading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Lower transaction costs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Equal profit potential in both rising and falling markets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Shape 102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Reasons to Trade in FOREX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50" y="1053825"/>
            <a:ext cx="8621676" cy="54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000"/>
              <a:t>Principal component analysis (PCA) is a statistical procedure that uses an orthogonal transformation to convert a set of observations of possibly correlated variables into a set of values of linearly uncorrelated variables called principal components.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PCA is mostly used as a tool in exploratory data analysis and for making predictive models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PCA can be done by eigenvalue decomposition of a data covaria</a:t>
            </a:r>
            <a:r>
              <a:rPr lang="en-US" sz="2000">
                <a:solidFill>
                  <a:srgbClr val="000000"/>
                </a:solidFill>
              </a:rPr>
              <a:t>nce</a:t>
            </a:r>
            <a:r>
              <a:rPr lang="en-US" sz="2000"/>
              <a:t> (or correlation) matrix or singular v</a:t>
            </a:r>
            <a:r>
              <a:rPr lang="en-US" sz="2000">
                <a:solidFill>
                  <a:srgbClr val="000000"/>
                </a:solidFill>
              </a:rPr>
              <a:t>alue decomposition</a:t>
            </a:r>
            <a:r>
              <a:rPr lang="en-US" sz="2000"/>
              <a:t> of a data matrix, usually after </a:t>
            </a:r>
            <a:r>
              <a:rPr i="1" lang="en-US" sz="2000"/>
              <a:t>mean centering </a:t>
            </a:r>
            <a:r>
              <a:rPr lang="en-US" sz="2000"/>
              <a:t>and normalizing or using Z-scores) the data matrix for each attribute.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PCA is the simplest of the true eigenvector-based multivariate analyses.</a:t>
            </a:r>
            <a:endParaRPr sz="2000"/>
          </a:p>
        </p:txBody>
      </p:sp>
      <p:sp>
        <p:nvSpPr>
          <p:cNvPr id="360" name="Shape 360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Principal Component Analysis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313" y="1261000"/>
            <a:ext cx="5217375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3050"/>
            <a:ext cx="8839201" cy="472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For the FOREX market we calculate the PCA to obtain 3 principal components.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Principal Component Analysis is done using the Covariance of the different currency sets. 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Eigenvectors</a:t>
            </a:r>
            <a:r>
              <a:rPr lang="en-US" sz="2000"/>
              <a:t> and </a:t>
            </a:r>
            <a:r>
              <a:rPr lang="en-US" sz="2000"/>
              <a:t>Eigenvalues</a:t>
            </a:r>
            <a:r>
              <a:rPr lang="en-US" sz="2000"/>
              <a:t> are calculated from the covariance matrix.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eigenvectors and eigenvalues are calculated and are sorted in decreasing order to find the most important Principal Component moving towards the least important.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Principal Components are used in the calculation of OLS Regression, where the X1, X2 and X3 is the Principal Components.</a:t>
            </a:r>
            <a:endParaRPr sz="2000"/>
          </a:p>
          <a:p>
            <a:pPr indent="45720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𝛽̂=(𝑋′ 𝑋)-1 𝑋′𝑌 </a:t>
            </a:r>
            <a:endParaRPr sz="2000"/>
          </a:p>
          <a:p>
            <a: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Regressed Values can be verified using the T-Test and F-Test. </a:t>
            </a:r>
            <a:endParaRPr sz="20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9" name="Shape 379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Ordinary Least Squares Regressions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0" y="996850"/>
            <a:ext cx="8420100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Markets can do one of three things: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can go up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rally – bullish trend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can go down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sell off- bearish trend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it can go sideways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 market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Shape 108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 direction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971800"/>
            <a:ext cx="82296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currency in a currency pair is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currency and the second one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quote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currency.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Shape 115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Forex Pairs 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120" y="2430621"/>
            <a:ext cx="4937760" cy="293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Forex pair has 2 prices: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price sellers are willing to sell – price when </a:t>
            </a:r>
            <a:r>
              <a:rPr lang="en-US" sz="1800"/>
              <a:t>you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enter buy trade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Bid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price buyers are willing to pay – price </a:t>
            </a:r>
            <a:r>
              <a:rPr lang="en-US" sz="1800"/>
              <a:t>when you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 sell trade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difference between</a:t>
            </a:r>
            <a:r>
              <a:rPr lang="en-US" sz="1800"/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bid and ask price is called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spread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/>
              <a:t>-&gt;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 of trading.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3 different classes when it comes to Forex pairs: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Majors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(the most commonly traded),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Minors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Exotic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Forex pairs.</a:t>
            </a:r>
            <a:endParaRPr/>
          </a:p>
        </p:txBody>
      </p:sp>
      <p:sp>
        <p:nvSpPr>
          <p:cNvPr id="122" name="Shape 122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Forex Pairs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927626"/>
            <a:ext cx="5943598" cy="2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 currencies are most active during their own “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trading session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the trading sessions overlap -&gt;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highest trading activity</a:t>
            </a:r>
            <a:endParaRPr b="1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Trading week 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 Forex trader -&gt; Monday morning when Sidney opens and ends on Friday when New York closes.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Trading session 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495799"/>
            <a:ext cx="7620000" cy="163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EUR/USD is affected by factors that influence the value of the euro and/or the U.S. dollar in relation to each other 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 </a:t>
            </a: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 rate differential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between the European Central Bank (ECB) and the Federal Reserve (Fed) affects the value of these currencies when compared to each other.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example, when the Fed intervenes in open market activities to make the U.S. dollar stronger, the value of the EUR/USD cross could decline due to a strengthening of the U.S. dollar compared to the euro.</a:t>
            </a:r>
            <a:endParaRPr sz="2000"/>
          </a:p>
        </p:txBody>
      </p:sp>
      <p:sp>
        <p:nvSpPr>
          <p:cNvPr id="136" name="Shape 136"/>
          <p:cNvSpPr txBox="1"/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Currency Pair – EUR/USD</a:t>
            </a:r>
            <a:endParaRPr b="0" i="0" sz="3600" u="none" cap="none" strike="noStrike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